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59" r:id="rId5"/>
    <p:sldId id="260" r:id="rId6"/>
    <p:sldId id="262" r:id="rId7"/>
    <p:sldId id="261"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9" autoAdjust="0"/>
    <p:restoredTop sz="94660"/>
  </p:normalViewPr>
  <p:slideViewPr>
    <p:cSldViewPr snapToGrid="0">
      <p:cViewPr varScale="1">
        <p:scale>
          <a:sx n="111" d="100"/>
          <a:sy n="111" d="100"/>
        </p:scale>
        <p:origin x="306"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0C5551-2BCB-46E4-9D99-5566979CC667}" type="datetimeFigureOut">
              <a:rPr lang="en-IN" smtClean="0"/>
              <a:t>12-12-2022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90E031-78C0-48A3-8850-82F03BB82792}" type="slidenum">
              <a:rPr lang="en-IN" smtClean="0"/>
              <a:t>‹#›</a:t>
            </a:fld>
            <a:endParaRPr lang="en-IN"/>
          </a:p>
        </p:txBody>
      </p:sp>
    </p:spTree>
    <p:extLst>
      <p:ext uri="{BB962C8B-B14F-4D97-AF65-F5344CB8AC3E}">
        <p14:creationId xmlns:p14="http://schemas.microsoft.com/office/powerpoint/2010/main" val="472422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5B90E031-78C0-48A3-8850-82F03BB82792}" type="slidenum">
              <a:rPr lang="en-IN" smtClean="0"/>
              <a:t>1</a:t>
            </a:fld>
            <a:endParaRPr lang="en-IN"/>
          </a:p>
        </p:txBody>
      </p:sp>
    </p:spTree>
    <p:extLst>
      <p:ext uri="{BB962C8B-B14F-4D97-AF65-F5344CB8AC3E}">
        <p14:creationId xmlns:p14="http://schemas.microsoft.com/office/powerpoint/2010/main" val="2293677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5B90E031-78C0-48A3-8850-82F03BB82792}" type="slidenum">
              <a:rPr lang="en-IN" smtClean="0"/>
              <a:t>2</a:t>
            </a:fld>
            <a:endParaRPr lang="en-IN"/>
          </a:p>
        </p:txBody>
      </p:sp>
    </p:spTree>
    <p:extLst>
      <p:ext uri="{BB962C8B-B14F-4D97-AF65-F5344CB8AC3E}">
        <p14:creationId xmlns:p14="http://schemas.microsoft.com/office/powerpoint/2010/main" val="2141785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1338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55A9022-1362-4208-ACC3-1D8579EDB50F}" type="datetimeFigureOut">
              <a:rPr lang="en-IN" smtClean="0"/>
              <a:t>12-12-2022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971381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5078687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86991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3285331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2564820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21453619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4996661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4285914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03439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5A9022-1362-4208-ACC3-1D8579EDB50F}"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037336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5A9022-1362-4208-ACC3-1D8579EDB50F}" type="datetimeFigureOut">
              <a:rPr lang="en-IN" smtClean="0"/>
              <a:t>12-12-2022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1957948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5A9022-1362-4208-ACC3-1D8579EDB50F}" type="datetimeFigureOut">
              <a:rPr lang="en-IN" smtClean="0"/>
              <a:t>12-12-2022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357154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5A9022-1362-4208-ACC3-1D8579EDB50F}" type="datetimeFigureOut">
              <a:rPr lang="en-IN" smtClean="0"/>
              <a:t>12-12-2022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2722205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5A9022-1362-4208-ACC3-1D8579EDB50F}" type="datetimeFigureOut">
              <a:rPr lang="en-IN" smtClean="0"/>
              <a:t>12-12-2022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1699579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5A9022-1362-4208-ACC3-1D8579EDB50F}" type="datetimeFigureOut">
              <a:rPr lang="en-IN" smtClean="0"/>
              <a:t>12-12-2022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707366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5A9022-1362-4208-ACC3-1D8579EDB50F}" type="datetimeFigureOut">
              <a:rPr lang="en-IN" smtClean="0"/>
              <a:t>12-12-2022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268B72-4910-4752-9CB6-0C41CAA36431}" type="slidenum">
              <a:rPr lang="en-IN" smtClean="0"/>
              <a:t>‹#›</a:t>
            </a:fld>
            <a:endParaRPr lang="en-IN"/>
          </a:p>
        </p:txBody>
      </p:sp>
    </p:spTree>
    <p:extLst>
      <p:ext uri="{BB962C8B-B14F-4D97-AF65-F5344CB8AC3E}">
        <p14:creationId xmlns:p14="http://schemas.microsoft.com/office/powerpoint/2010/main" val="1801765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55A9022-1362-4208-ACC3-1D8579EDB50F}" type="datetimeFigureOut">
              <a:rPr lang="en-IN" smtClean="0"/>
              <a:t>12-12-2022</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C9268B72-4910-4752-9CB6-0C41CAA36431}" type="slidenum">
              <a:rPr lang="en-IN" smtClean="0"/>
              <a:t>‹#›</a:t>
            </a:fld>
            <a:endParaRPr lang="en-IN"/>
          </a:p>
        </p:txBody>
      </p:sp>
    </p:spTree>
    <p:extLst>
      <p:ext uri="{BB962C8B-B14F-4D97-AF65-F5344CB8AC3E}">
        <p14:creationId xmlns:p14="http://schemas.microsoft.com/office/powerpoint/2010/main" val="20355156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hyperlink" Target="https://library.gmu.edu/" TargetMode="External"/><Relationship Id="rId3" Type="http://schemas.openxmlformats.org/officeDocument/2006/relationships/slideLayout" Target="../slideLayouts/slideLayout2.xml"/><Relationship Id="rId7" Type="http://schemas.openxmlformats.org/officeDocument/2006/relationships/hyperlink" Target="https://wrlc-gm.primo.exlibrisgroup.com/permalink/01WRLC_GML/19u1omk/cdi_proquest_journals_1771058740" TargetMode="External"/><Relationship Id="rId12"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wrlc-gm.primo.exlibrisgroup.com/permalink/01WRLC_GML/19u1omk/cdi_crossref_primary_10_1016_j_procs_2018_05_075" TargetMode="External"/><Relationship Id="rId11" Type="http://schemas.openxmlformats.org/officeDocument/2006/relationships/hyperlink" Target="https://www3.nd.edu/~pkamat/pdf/graphs.pdf" TargetMode="External"/><Relationship Id="rId5" Type="http://schemas.openxmlformats.org/officeDocument/2006/relationships/hyperlink" Target="https://wrlc-gm.primo.exlibrisgroup.com/permalink/01WRLC_GML/19u1omk/cdi_proquest_journals_2526965676" TargetMode="External"/><Relationship Id="rId10" Type="http://schemas.openxmlformats.org/officeDocument/2006/relationships/hyperlink" Target="https://dsc.gmu.edu/" TargetMode="External"/><Relationship Id="rId4" Type="http://schemas.openxmlformats.org/officeDocument/2006/relationships/hyperlink" Target="https://data.sfgov.org/Public-Safety/Police-Department-Incident-Reports-2018-to-Present/wg3w-h783" TargetMode="External"/><Relationship Id="rId9" Type="http://schemas.openxmlformats.org/officeDocument/2006/relationships/hyperlink" Target="https://ohiostate.pressbooks.pub/engrtechcomm/chapter/strategies-for-conducting-researc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F9557-CEA2-215F-22E1-C7997E59FB5A}"/>
              </a:ext>
            </a:extLst>
          </p:cNvPr>
          <p:cNvSpPr>
            <a:spLocks noGrp="1"/>
          </p:cNvSpPr>
          <p:nvPr>
            <p:ph type="ctrTitle"/>
          </p:nvPr>
        </p:nvSpPr>
        <p:spPr/>
        <p:txBody>
          <a:bodyPr/>
          <a:lstStyle/>
          <a:p>
            <a:r>
              <a:rPr lang="en-US" dirty="0"/>
              <a:t>Final Project </a:t>
            </a:r>
            <a:endParaRPr lang="en-IN" dirty="0"/>
          </a:p>
        </p:txBody>
      </p:sp>
      <p:sp>
        <p:nvSpPr>
          <p:cNvPr id="3" name="Subtitle 2">
            <a:extLst>
              <a:ext uri="{FF2B5EF4-FFF2-40B4-BE49-F238E27FC236}">
                <a16:creationId xmlns:a16="http://schemas.microsoft.com/office/drawing/2014/main" id="{CCAE5162-1776-5851-A04A-E5B66CC56F64}"/>
              </a:ext>
            </a:extLst>
          </p:cNvPr>
          <p:cNvSpPr>
            <a:spLocks noGrp="1"/>
          </p:cNvSpPr>
          <p:nvPr>
            <p:ph type="subTitle" idx="1"/>
          </p:nvPr>
        </p:nvSpPr>
        <p:spPr/>
        <p:txBody>
          <a:bodyPr/>
          <a:lstStyle/>
          <a:p>
            <a:r>
              <a:rPr lang="en-US" dirty="0"/>
              <a:t>AIT – 580</a:t>
            </a:r>
          </a:p>
          <a:p>
            <a:r>
              <a:rPr lang="en-US" dirty="0"/>
              <a:t>Crime Analysis in San Francisco City</a:t>
            </a:r>
          </a:p>
          <a:p>
            <a:r>
              <a:rPr lang="en-US" dirty="0"/>
              <a:t>Satyam Singh</a:t>
            </a:r>
          </a:p>
          <a:p>
            <a:r>
              <a:rPr lang="en-US" dirty="0"/>
              <a:t>G01389368</a:t>
            </a:r>
            <a:endParaRPr lang="en-IN" dirty="0"/>
          </a:p>
        </p:txBody>
      </p:sp>
      <p:pic>
        <p:nvPicPr>
          <p:cNvPr id="19" name="Audio 18">
            <a:hlinkClick r:id="" action="ppaction://media"/>
            <a:extLst>
              <a:ext uri="{FF2B5EF4-FFF2-40B4-BE49-F238E27FC236}">
                <a16:creationId xmlns:a16="http://schemas.microsoft.com/office/drawing/2014/main" id="{77C7928C-0DB7-93EF-845D-3530CCB5EA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45310918"/>
      </p:ext>
    </p:extLst>
  </p:cSld>
  <p:clrMapOvr>
    <a:masterClrMapping/>
  </p:clrMapOvr>
  <mc:AlternateContent xmlns:mc="http://schemas.openxmlformats.org/markup-compatibility/2006">
    <mc:Choice xmlns:p14="http://schemas.microsoft.com/office/powerpoint/2010/main" Requires="p14">
      <p:transition spd="slow" p14:dur="2000" advTm="13399"/>
    </mc:Choice>
    <mc:Fallback>
      <p:transition spd="slow" advTm="13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0AE92-317E-4E04-39BF-565B5C9BB8C0}"/>
              </a:ext>
            </a:extLst>
          </p:cNvPr>
          <p:cNvSpPr>
            <a:spLocks noGrp="1"/>
          </p:cNvSpPr>
          <p:nvPr>
            <p:ph type="title"/>
          </p:nvPr>
        </p:nvSpPr>
        <p:spPr>
          <a:xfrm>
            <a:off x="684212" y="119614"/>
            <a:ext cx="8534400" cy="975942"/>
          </a:xfrm>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4990268F-803B-1275-9B70-8DB339893923}"/>
              </a:ext>
            </a:extLst>
          </p:cNvPr>
          <p:cNvSpPr>
            <a:spLocks noGrp="1"/>
          </p:cNvSpPr>
          <p:nvPr>
            <p:ph idx="1"/>
          </p:nvPr>
        </p:nvSpPr>
        <p:spPr>
          <a:xfrm>
            <a:off x="606575" y="1724884"/>
            <a:ext cx="8534400" cy="4468882"/>
          </a:xfrm>
        </p:spPr>
        <p:txBody>
          <a:bodyPr>
            <a:normAutofit/>
          </a:bodyPr>
          <a:lstStyle/>
          <a:p>
            <a:r>
              <a:rPr lang="en-US" sz="1600" dirty="0"/>
              <a:t>The Data set I have chosen is the Incident report from Jan 2018 till October 2022 for the city of San Francisco. It contains all the crimes and incidents occurred during this period.</a:t>
            </a:r>
          </a:p>
          <a:p>
            <a:r>
              <a:rPr lang="en-US" sz="1600" dirty="0"/>
              <a:t>It is created and maintained by the official body of the Police department so it can be trusted.</a:t>
            </a:r>
          </a:p>
          <a:p>
            <a:r>
              <a:rPr lang="en-US" sz="1600" dirty="0"/>
              <a:t>This dataset has a lot of variables on which analysis can be performed. We can get insightful information which can be helpful for students , working professionals and all sorts of people residing in the city.</a:t>
            </a:r>
          </a:p>
          <a:p>
            <a:r>
              <a:rPr lang="en-US" sz="1600" dirty="0"/>
              <a:t>The data has 659000 records and 34 columns. This is a good amount of data through which we can answer many questions.</a:t>
            </a:r>
          </a:p>
          <a:p>
            <a:r>
              <a:rPr lang="en-US" sz="1600" dirty="0"/>
              <a:t>The analysis can benefit many people by spreading awareness of the crimes being committed in their neighborhood and giving them a count of each crime.</a:t>
            </a:r>
          </a:p>
          <a:p>
            <a:r>
              <a:rPr lang="en-US" sz="1600" dirty="0"/>
              <a:t>Official bodies such as the Police department and the government can also derive conclusions which will benefit the people under their jurisdiction.</a:t>
            </a:r>
          </a:p>
        </p:txBody>
      </p:sp>
      <p:pic>
        <p:nvPicPr>
          <p:cNvPr id="13" name="Audio 12">
            <a:hlinkClick r:id="" action="ppaction://media"/>
            <a:extLst>
              <a:ext uri="{FF2B5EF4-FFF2-40B4-BE49-F238E27FC236}">
                <a16:creationId xmlns:a16="http://schemas.microsoft.com/office/drawing/2014/main" id="{DF524043-BA59-A169-C791-B2EF9F95CC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90969268"/>
      </p:ext>
    </p:extLst>
  </p:cSld>
  <p:clrMapOvr>
    <a:masterClrMapping/>
  </p:clrMapOvr>
  <mc:AlternateContent xmlns:mc="http://schemas.openxmlformats.org/markup-compatibility/2006">
    <mc:Choice xmlns:p14="http://schemas.microsoft.com/office/powerpoint/2010/main" Requires="p14">
      <p:transition spd="slow" p14:dur="2000" advTm="65432"/>
    </mc:Choice>
    <mc:Fallback>
      <p:transition spd="slow" advTm="65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35DC1-9B6F-8CF8-C4C4-35A3704C79EA}"/>
              </a:ext>
            </a:extLst>
          </p:cNvPr>
          <p:cNvSpPr>
            <a:spLocks noGrp="1"/>
          </p:cNvSpPr>
          <p:nvPr>
            <p:ph type="title"/>
          </p:nvPr>
        </p:nvSpPr>
        <p:spPr>
          <a:xfrm>
            <a:off x="684212" y="260389"/>
            <a:ext cx="8433909" cy="904177"/>
          </a:xfrm>
        </p:spPr>
        <p:txBody>
          <a:bodyPr/>
          <a:lstStyle/>
          <a:p>
            <a:r>
              <a:rPr lang="en-US" dirty="0"/>
              <a:t>Research Questions</a:t>
            </a:r>
            <a:endParaRPr lang="en-IN" dirty="0"/>
          </a:p>
        </p:txBody>
      </p:sp>
      <p:sp>
        <p:nvSpPr>
          <p:cNvPr id="3" name="Content Placeholder 2">
            <a:extLst>
              <a:ext uri="{FF2B5EF4-FFF2-40B4-BE49-F238E27FC236}">
                <a16:creationId xmlns:a16="http://schemas.microsoft.com/office/drawing/2014/main" id="{1004DCD9-8FF1-CA63-C946-7942CC1F4EBD}"/>
              </a:ext>
            </a:extLst>
          </p:cNvPr>
          <p:cNvSpPr>
            <a:spLocks noGrp="1"/>
          </p:cNvSpPr>
          <p:nvPr>
            <p:ph idx="1"/>
          </p:nvPr>
        </p:nvSpPr>
        <p:spPr>
          <a:xfrm>
            <a:off x="744597" y="1414733"/>
            <a:ext cx="8534400" cy="4602992"/>
          </a:xfrm>
        </p:spPr>
        <p:txBody>
          <a:bodyPr>
            <a:noAutofit/>
          </a:bodyPr>
          <a:lstStyle/>
          <a:p>
            <a:pPr marL="457200" indent="-457200">
              <a:buFont typeface="+mj-lt"/>
              <a:buAutoNum type="arabicPeriod"/>
            </a:pPr>
            <a:r>
              <a:rPr lang="en-US" sz="1500" dirty="0"/>
              <a:t> What day has the greatest number of crimes committed?</a:t>
            </a:r>
          </a:p>
          <a:p>
            <a:pPr marL="457200" indent="-457200">
              <a:buFont typeface="+mj-lt"/>
              <a:buAutoNum type="arabicPeriod"/>
            </a:pPr>
            <a:r>
              <a:rPr lang="en-US" sz="1500" dirty="0"/>
              <a:t>Which is the most common type of crime?</a:t>
            </a:r>
          </a:p>
          <a:p>
            <a:pPr marL="457200" indent="-457200">
              <a:buFont typeface="+mj-lt"/>
              <a:buAutoNum type="arabicPeriod"/>
            </a:pPr>
            <a:r>
              <a:rPr lang="en-US" sz="1500" dirty="0"/>
              <a:t>Unsolved cases are the most under which category of crime? </a:t>
            </a:r>
          </a:p>
          <a:p>
            <a:pPr marL="0" indent="0">
              <a:buNone/>
            </a:pPr>
            <a:r>
              <a:rPr lang="en-IN" sz="1500" dirty="0"/>
              <a:t>Finding out answers to these questions can help us understand the crime statistic of a city. The answers to these questions will help us realize the current problems going on in a city. </a:t>
            </a:r>
          </a:p>
          <a:p>
            <a:pPr marL="0" indent="0">
              <a:buNone/>
            </a:pPr>
            <a:r>
              <a:rPr lang="en-IN" sz="1500" dirty="0"/>
              <a:t>Before stepping outside people can take precautionary measures which would make citizens more alert and in turn decrease the crime rate in a city. </a:t>
            </a:r>
          </a:p>
          <a:p>
            <a:pPr marL="0" indent="0">
              <a:buNone/>
            </a:pPr>
            <a:r>
              <a:rPr lang="en-IN" sz="1500" dirty="0"/>
              <a:t>These questions will make us more aware about the situation in our neighbourhood and would make us think twice before taking a hasty decision.</a:t>
            </a:r>
          </a:p>
          <a:p>
            <a:pPr marL="0" indent="0">
              <a:buNone/>
            </a:pPr>
            <a:r>
              <a:rPr lang="en-IN" sz="1500" dirty="0"/>
              <a:t>Knowing the type of crime will be useful as then we can try to eliminate it on many levels. Like the government can organize seminars and provide opportunities which can reduce the count. </a:t>
            </a:r>
          </a:p>
          <a:p>
            <a:pPr marL="0" indent="0">
              <a:buNone/>
            </a:pPr>
            <a:r>
              <a:rPr lang="en-IN" sz="1500" dirty="0"/>
              <a:t>Along with that, the citizens can prepare themselves to protect themselves from the most committed crime which will also reduce its number.</a:t>
            </a:r>
          </a:p>
          <a:p>
            <a:pPr marL="0" indent="0">
              <a:buNone/>
            </a:pPr>
            <a:endParaRPr lang="en-US" sz="1500" dirty="0"/>
          </a:p>
        </p:txBody>
      </p:sp>
      <p:pic>
        <p:nvPicPr>
          <p:cNvPr id="12" name="Audio 11">
            <a:hlinkClick r:id="" action="ppaction://media"/>
            <a:extLst>
              <a:ext uri="{FF2B5EF4-FFF2-40B4-BE49-F238E27FC236}">
                <a16:creationId xmlns:a16="http://schemas.microsoft.com/office/drawing/2014/main" id="{3205252D-781C-6078-2D70-22AC6AC0F7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293436367"/>
      </p:ext>
    </p:extLst>
  </p:cSld>
  <p:clrMapOvr>
    <a:masterClrMapping/>
  </p:clrMapOvr>
  <mc:AlternateContent xmlns:mc="http://schemas.openxmlformats.org/markup-compatibility/2006">
    <mc:Choice xmlns:p14="http://schemas.microsoft.com/office/powerpoint/2010/main" Requires="p14">
      <p:transition spd="slow" p14:dur="2000" advTm="64603"/>
    </mc:Choice>
    <mc:Fallback>
      <p:transition spd="slow" advTm="64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2B829-B91E-18C7-7412-FEE10493BC9A}"/>
              </a:ext>
            </a:extLst>
          </p:cNvPr>
          <p:cNvSpPr>
            <a:spLocks noGrp="1"/>
          </p:cNvSpPr>
          <p:nvPr>
            <p:ph type="title"/>
          </p:nvPr>
        </p:nvSpPr>
        <p:spPr>
          <a:xfrm>
            <a:off x="684212" y="251762"/>
            <a:ext cx="8534400" cy="812801"/>
          </a:xfrm>
        </p:spPr>
        <p:txBody>
          <a:bodyPr/>
          <a:lstStyle/>
          <a:p>
            <a:r>
              <a:rPr lang="en-US" dirty="0"/>
              <a:t>methods</a:t>
            </a:r>
            <a:endParaRPr lang="en-IN" dirty="0"/>
          </a:p>
        </p:txBody>
      </p:sp>
      <p:sp>
        <p:nvSpPr>
          <p:cNvPr id="3" name="Content Placeholder 2">
            <a:extLst>
              <a:ext uri="{FF2B5EF4-FFF2-40B4-BE49-F238E27FC236}">
                <a16:creationId xmlns:a16="http://schemas.microsoft.com/office/drawing/2014/main" id="{8436787C-1E29-C1D7-F050-452300290F09}"/>
              </a:ext>
            </a:extLst>
          </p:cNvPr>
          <p:cNvSpPr>
            <a:spLocks noGrp="1"/>
          </p:cNvSpPr>
          <p:nvPr>
            <p:ph idx="1"/>
          </p:nvPr>
        </p:nvSpPr>
        <p:spPr>
          <a:xfrm>
            <a:off x="684212" y="1164566"/>
            <a:ext cx="8534400" cy="5175849"/>
          </a:xfrm>
        </p:spPr>
        <p:txBody>
          <a:bodyPr>
            <a:normAutofit lnSpcReduction="10000"/>
          </a:bodyPr>
          <a:lstStyle/>
          <a:p>
            <a:r>
              <a:rPr lang="en-US" sz="1500" dirty="0"/>
              <a:t>We have used R, Python and MySQL to perform all the necessary transformations and visualizations. Using Open-source languages provides us with a benefit of having many libraries through which we can perform complicated functions in 2 lines of code. </a:t>
            </a:r>
          </a:p>
          <a:p>
            <a:r>
              <a:rPr lang="en-US" sz="1500" dirty="0"/>
              <a:t>In all 3 languages we start off by first importing the dataset and then cleaning process. </a:t>
            </a:r>
          </a:p>
          <a:p>
            <a:r>
              <a:rPr lang="en-IN" sz="1500" dirty="0"/>
              <a:t>In data Cleaning we first analyse the important variables needed and then drop the ones we do not require to reduce the complexity of the data.</a:t>
            </a:r>
          </a:p>
          <a:p>
            <a:r>
              <a:rPr lang="en-IN" sz="1500" dirty="0"/>
              <a:t>We check for missing values and find out their total  percent in comparison to the total no of rows.</a:t>
            </a:r>
          </a:p>
          <a:p>
            <a:r>
              <a:rPr lang="en-IN" sz="1500" dirty="0"/>
              <a:t>After data is cleaned, we can start our EDA i.e., Exploratory Data Analysis.</a:t>
            </a:r>
          </a:p>
          <a:p>
            <a:r>
              <a:rPr lang="en-IN" sz="1500" dirty="0"/>
              <a:t>In python and R, we can plot several diagrams and graphs which can help us visualize tabular data. As data is easily understood by visualization, this step is important for analysis.</a:t>
            </a:r>
          </a:p>
          <a:p>
            <a:r>
              <a:rPr lang="en-IN" sz="1500" dirty="0"/>
              <a:t>In python we use libraries such as matplotlib , seaborn , pandas for visualization and manipulation of data. Likewise in R we use, </a:t>
            </a:r>
            <a:r>
              <a:rPr lang="en-IN" sz="1500" dirty="0" err="1"/>
              <a:t>ggplot</a:t>
            </a:r>
            <a:r>
              <a:rPr lang="en-IN" sz="1500" dirty="0"/>
              <a:t>, </a:t>
            </a:r>
            <a:r>
              <a:rPr lang="en-IN" sz="1500" dirty="0" err="1"/>
              <a:t>dplyr</a:t>
            </a:r>
            <a:r>
              <a:rPr lang="en-IN" sz="1500" dirty="0"/>
              <a:t>, tidy and many more.</a:t>
            </a:r>
          </a:p>
          <a:p>
            <a:r>
              <a:rPr lang="en-IN" sz="1500" dirty="0"/>
              <a:t>R and python give us the ability to twist and turn our code to retrieve precise information.</a:t>
            </a:r>
          </a:p>
          <a:p>
            <a:r>
              <a:rPr lang="en-IN" sz="1500" dirty="0"/>
              <a:t>SQL also is a good query language. We can retrieve data as per our requirements from huge databases and gather insightful information.</a:t>
            </a:r>
          </a:p>
        </p:txBody>
      </p:sp>
      <p:pic>
        <p:nvPicPr>
          <p:cNvPr id="20" name="Audio 19">
            <a:hlinkClick r:id="" action="ppaction://media"/>
            <a:extLst>
              <a:ext uri="{FF2B5EF4-FFF2-40B4-BE49-F238E27FC236}">
                <a16:creationId xmlns:a16="http://schemas.microsoft.com/office/drawing/2014/main" id="{376DCFAE-C97B-3905-EEC6-076A762335D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17584147"/>
      </p:ext>
    </p:extLst>
  </p:cSld>
  <p:clrMapOvr>
    <a:masterClrMapping/>
  </p:clrMapOvr>
  <mc:AlternateContent xmlns:mc="http://schemas.openxmlformats.org/markup-compatibility/2006">
    <mc:Choice xmlns:p14="http://schemas.microsoft.com/office/powerpoint/2010/main" Requires="p14">
      <p:transition spd="slow" p14:dur="2000" advTm="149008"/>
    </mc:Choice>
    <mc:Fallback>
      <p:transition spd="slow" advTm="149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11F87-866D-A8DD-D77B-6AEA5FE32BC1}"/>
              </a:ext>
            </a:extLst>
          </p:cNvPr>
          <p:cNvSpPr>
            <a:spLocks noGrp="1"/>
          </p:cNvSpPr>
          <p:nvPr>
            <p:ph type="title"/>
          </p:nvPr>
        </p:nvSpPr>
        <p:spPr>
          <a:xfrm>
            <a:off x="684212" y="61982"/>
            <a:ext cx="8534400" cy="873185"/>
          </a:xfrm>
        </p:spPr>
        <p:txBody>
          <a:bodyPr>
            <a:normAutofit/>
          </a:bodyPr>
          <a:lstStyle/>
          <a:p>
            <a:r>
              <a:rPr lang="en-US" dirty="0"/>
              <a:t>Graphs and Plots</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CA0807C5-9CB4-B0A9-5D1A-6A755EB5AC7A}"/>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4551" t="43617" r="28458" b="4306"/>
          <a:stretch/>
        </p:blipFill>
        <p:spPr>
          <a:xfrm>
            <a:off x="282103" y="935167"/>
            <a:ext cx="5567686" cy="2566790"/>
          </a:xfrm>
        </p:spPr>
      </p:pic>
      <p:pic>
        <p:nvPicPr>
          <p:cNvPr id="7" name="Picture 6" descr="A picture containing chart&#10;&#10;Description automatically generated">
            <a:extLst>
              <a:ext uri="{FF2B5EF4-FFF2-40B4-BE49-F238E27FC236}">
                <a16:creationId xmlns:a16="http://schemas.microsoft.com/office/drawing/2014/main" id="{F78AE268-616B-B7D6-05D6-C7F93F359791}"/>
              </a:ext>
            </a:extLst>
          </p:cNvPr>
          <p:cNvPicPr>
            <a:picLocks noChangeAspect="1"/>
          </p:cNvPicPr>
          <p:nvPr/>
        </p:nvPicPr>
        <p:blipFill rotWithShape="1">
          <a:blip r:embed="rId5">
            <a:extLst>
              <a:ext uri="{28A0092B-C50C-407E-A947-70E740481C1C}">
                <a14:useLocalDpi xmlns:a14="http://schemas.microsoft.com/office/drawing/2010/main" val="0"/>
              </a:ext>
            </a:extLst>
          </a:blip>
          <a:srcRect l="19628" t="34610" r="32740" b="9646"/>
          <a:stretch/>
        </p:blipFill>
        <p:spPr>
          <a:xfrm>
            <a:off x="6021611" y="935166"/>
            <a:ext cx="5807413" cy="5640643"/>
          </a:xfrm>
          <a:prstGeom prst="rect">
            <a:avLst/>
          </a:prstGeom>
        </p:spPr>
      </p:pic>
      <p:pic>
        <p:nvPicPr>
          <p:cNvPr id="9" name="Picture 8" descr="Graphical user interface, application&#10;&#10;Description automatically generated">
            <a:extLst>
              <a:ext uri="{FF2B5EF4-FFF2-40B4-BE49-F238E27FC236}">
                <a16:creationId xmlns:a16="http://schemas.microsoft.com/office/drawing/2014/main" id="{4D16FC3E-3066-763B-54B5-79DDD9DA2809}"/>
              </a:ext>
            </a:extLst>
          </p:cNvPr>
          <p:cNvPicPr>
            <a:picLocks noChangeAspect="1"/>
          </p:cNvPicPr>
          <p:nvPr/>
        </p:nvPicPr>
        <p:blipFill rotWithShape="1">
          <a:blip r:embed="rId6">
            <a:extLst>
              <a:ext uri="{28A0092B-C50C-407E-A947-70E740481C1C}">
                <a14:useLocalDpi xmlns:a14="http://schemas.microsoft.com/office/drawing/2010/main" val="0"/>
              </a:ext>
            </a:extLst>
          </a:blip>
          <a:srcRect l="18591" t="37729" r="28669" b="11348"/>
          <a:stretch/>
        </p:blipFill>
        <p:spPr>
          <a:xfrm>
            <a:off x="282102" y="3670020"/>
            <a:ext cx="5567686" cy="2905790"/>
          </a:xfrm>
          <a:prstGeom prst="rect">
            <a:avLst/>
          </a:prstGeom>
        </p:spPr>
      </p:pic>
      <p:pic>
        <p:nvPicPr>
          <p:cNvPr id="17" name="Audio 16">
            <a:hlinkClick r:id="" action="ppaction://media"/>
            <a:extLst>
              <a:ext uri="{FF2B5EF4-FFF2-40B4-BE49-F238E27FC236}">
                <a16:creationId xmlns:a16="http://schemas.microsoft.com/office/drawing/2014/main" id="{B8DB73AB-4FF3-B42E-0886-6F925539DFB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29497102"/>
      </p:ext>
    </p:extLst>
  </p:cSld>
  <p:clrMapOvr>
    <a:masterClrMapping/>
  </p:clrMapOvr>
  <mc:AlternateContent xmlns:mc="http://schemas.openxmlformats.org/markup-compatibility/2006">
    <mc:Choice xmlns:p14="http://schemas.microsoft.com/office/powerpoint/2010/main" Requires="p14">
      <p:transition spd="slow" p14:dur="2000" advTm="79196"/>
    </mc:Choice>
    <mc:Fallback>
      <p:transition spd="slow" advTm="79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73513-8FDA-86EB-93F1-85056BF69B2E}"/>
              </a:ext>
            </a:extLst>
          </p:cNvPr>
          <p:cNvSpPr>
            <a:spLocks noGrp="1"/>
          </p:cNvSpPr>
          <p:nvPr>
            <p:ph type="title"/>
          </p:nvPr>
        </p:nvSpPr>
        <p:spPr>
          <a:xfrm>
            <a:off x="684212" y="197435"/>
            <a:ext cx="8534400" cy="833698"/>
          </a:xfrm>
        </p:spPr>
        <p:txBody>
          <a:bodyPr/>
          <a:lstStyle/>
          <a:p>
            <a:r>
              <a:rPr lang="en-US" dirty="0"/>
              <a:t>Graphs and plots</a:t>
            </a:r>
            <a:endParaRPr lang="en-IN" dirty="0"/>
          </a:p>
        </p:txBody>
      </p:sp>
      <p:pic>
        <p:nvPicPr>
          <p:cNvPr id="5" name="Content Placeholder 4" descr="A screenshot of a computer&#10;&#10;Description automatically generated">
            <a:extLst>
              <a:ext uri="{FF2B5EF4-FFF2-40B4-BE49-F238E27FC236}">
                <a16:creationId xmlns:a16="http://schemas.microsoft.com/office/drawing/2014/main" id="{B6AEB01C-2B82-3AC7-1712-E4DD5DF2A8A0}"/>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1246" t="42076" r="78382" b="25300"/>
          <a:stretch/>
        </p:blipFill>
        <p:spPr>
          <a:xfrm>
            <a:off x="262645" y="1148611"/>
            <a:ext cx="2577831" cy="4560777"/>
          </a:xfrm>
        </p:spPr>
      </p:pic>
      <p:pic>
        <p:nvPicPr>
          <p:cNvPr id="7" name="Picture 6" descr="Chart, bar chart&#10;&#10;Description automatically generated">
            <a:extLst>
              <a:ext uri="{FF2B5EF4-FFF2-40B4-BE49-F238E27FC236}">
                <a16:creationId xmlns:a16="http://schemas.microsoft.com/office/drawing/2014/main" id="{8AE2EEB7-5C08-53D6-B678-E695CBE320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8021" y="1148611"/>
            <a:ext cx="3860815" cy="3861134"/>
          </a:xfrm>
          <a:prstGeom prst="rect">
            <a:avLst/>
          </a:prstGeom>
        </p:spPr>
      </p:pic>
      <p:pic>
        <p:nvPicPr>
          <p:cNvPr id="11" name="Picture 10" descr="Chart, bar chart&#10;&#10;Description automatically generated">
            <a:extLst>
              <a:ext uri="{FF2B5EF4-FFF2-40B4-BE49-F238E27FC236}">
                <a16:creationId xmlns:a16="http://schemas.microsoft.com/office/drawing/2014/main" id="{3E98D651-DC25-2A65-3609-3C08D3BE42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56381" y="1148611"/>
            <a:ext cx="5175514" cy="4105664"/>
          </a:xfrm>
          <a:prstGeom prst="rect">
            <a:avLst/>
          </a:prstGeom>
        </p:spPr>
      </p:pic>
      <p:pic>
        <p:nvPicPr>
          <p:cNvPr id="21" name="Audio 20">
            <a:hlinkClick r:id="" action="ppaction://media"/>
            <a:extLst>
              <a:ext uri="{FF2B5EF4-FFF2-40B4-BE49-F238E27FC236}">
                <a16:creationId xmlns:a16="http://schemas.microsoft.com/office/drawing/2014/main" id="{78DB5B25-7210-CEFD-BF86-80F2EDDF6EA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54470937"/>
      </p:ext>
    </p:extLst>
  </p:cSld>
  <p:clrMapOvr>
    <a:masterClrMapping/>
  </p:clrMapOvr>
  <mc:AlternateContent xmlns:mc="http://schemas.openxmlformats.org/markup-compatibility/2006">
    <mc:Choice xmlns:p14="http://schemas.microsoft.com/office/powerpoint/2010/main" Requires="p14">
      <p:transition spd="slow" p14:dur="2000" advTm="65047"/>
    </mc:Choice>
    <mc:Fallback>
      <p:transition spd="slow" advTm="65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82EB7-E0CC-BF41-64B5-91080750C317}"/>
              </a:ext>
            </a:extLst>
          </p:cNvPr>
          <p:cNvSpPr>
            <a:spLocks noGrp="1"/>
          </p:cNvSpPr>
          <p:nvPr>
            <p:ph type="title"/>
          </p:nvPr>
        </p:nvSpPr>
        <p:spPr>
          <a:xfrm>
            <a:off x="684212" y="284983"/>
            <a:ext cx="8534400" cy="794787"/>
          </a:xfrm>
        </p:spPr>
        <p:txBody>
          <a:bodyPr/>
          <a:lstStyle/>
          <a:p>
            <a:r>
              <a:rPr lang="en-US" dirty="0"/>
              <a:t>Result</a:t>
            </a:r>
            <a:endParaRPr lang="en-IN" dirty="0"/>
          </a:p>
        </p:txBody>
      </p:sp>
      <p:sp>
        <p:nvSpPr>
          <p:cNvPr id="3" name="Content Placeholder 2">
            <a:extLst>
              <a:ext uri="{FF2B5EF4-FFF2-40B4-BE49-F238E27FC236}">
                <a16:creationId xmlns:a16="http://schemas.microsoft.com/office/drawing/2014/main" id="{1C478F97-A7C1-D3CA-5FB0-08E9B0877D3F}"/>
              </a:ext>
            </a:extLst>
          </p:cNvPr>
          <p:cNvSpPr>
            <a:spLocks noGrp="1"/>
          </p:cNvSpPr>
          <p:nvPr>
            <p:ph idx="1"/>
          </p:nvPr>
        </p:nvSpPr>
        <p:spPr>
          <a:xfrm>
            <a:off x="684212" y="1186774"/>
            <a:ext cx="8534400" cy="4767995"/>
          </a:xfrm>
        </p:spPr>
        <p:txBody>
          <a:bodyPr>
            <a:normAutofit lnSpcReduction="10000"/>
          </a:bodyPr>
          <a:lstStyle/>
          <a:p>
            <a:r>
              <a:rPr lang="en-US" dirty="0"/>
              <a:t>After the in-depth analysis and deep digging through all the languages mentioned we have found some interesting patterns and statistics.</a:t>
            </a:r>
          </a:p>
          <a:p>
            <a:r>
              <a:rPr lang="en-US" dirty="0"/>
              <a:t>Theft is the most committed crime and is mostly left unsolved. I believe that theft being commonly committed and not getting solved is the reason why it is being committed so often. Criminals can think of this as an easy way out as the chances are they will escape the consequences. </a:t>
            </a:r>
          </a:p>
          <a:p>
            <a:r>
              <a:rPr lang="en-US" dirty="0"/>
              <a:t>Friday is one of the most dangerous day in San Francisco as it has the highest number of crimes committed on this day. Its obvious that on Weekends people go out for refreshment and social gatherings and this is understood by criminals who make citizens as their targets. </a:t>
            </a:r>
          </a:p>
          <a:p>
            <a:r>
              <a:rPr lang="en-US" dirty="0"/>
              <a:t>Various answers can be found if the right question is asked, </a:t>
            </a:r>
          </a:p>
          <a:p>
            <a:endParaRPr lang="en-IN" dirty="0"/>
          </a:p>
        </p:txBody>
      </p:sp>
      <p:pic>
        <p:nvPicPr>
          <p:cNvPr id="11" name="Audio 10">
            <a:hlinkClick r:id="" action="ppaction://media"/>
            <a:extLst>
              <a:ext uri="{FF2B5EF4-FFF2-40B4-BE49-F238E27FC236}">
                <a16:creationId xmlns:a16="http://schemas.microsoft.com/office/drawing/2014/main" id="{84D8C9FC-3D49-7C47-841E-320801521D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09026655"/>
      </p:ext>
    </p:extLst>
  </p:cSld>
  <p:clrMapOvr>
    <a:masterClrMapping/>
  </p:clrMapOvr>
  <mc:AlternateContent xmlns:mc="http://schemas.openxmlformats.org/markup-compatibility/2006">
    <mc:Choice xmlns:p14="http://schemas.microsoft.com/office/powerpoint/2010/main" Requires="p14">
      <p:transition spd="slow" p14:dur="2000" advTm="96791"/>
    </mc:Choice>
    <mc:Fallback>
      <p:transition spd="slow" advTm="967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0FD00-8C50-0838-CF45-536F6C2E2D4E}"/>
              </a:ext>
            </a:extLst>
          </p:cNvPr>
          <p:cNvSpPr>
            <a:spLocks noGrp="1"/>
          </p:cNvSpPr>
          <p:nvPr>
            <p:ph type="title"/>
          </p:nvPr>
        </p:nvSpPr>
        <p:spPr>
          <a:xfrm>
            <a:off x="684212" y="338026"/>
            <a:ext cx="8534400" cy="761043"/>
          </a:xfrm>
        </p:spPr>
        <p:txBody>
          <a:bodyPr/>
          <a:lstStyle/>
          <a:p>
            <a:r>
              <a:rPr lang="en-US" dirty="0"/>
              <a:t>Learning</a:t>
            </a:r>
            <a:endParaRPr lang="en-IN" dirty="0"/>
          </a:p>
        </p:txBody>
      </p:sp>
      <p:sp>
        <p:nvSpPr>
          <p:cNvPr id="3" name="Content Placeholder 2">
            <a:extLst>
              <a:ext uri="{FF2B5EF4-FFF2-40B4-BE49-F238E27FC236}">
                <a16:creationId xmlns:a16="http://schemas.microsoft.com/office/drawing/2014/main" id="{1424ACC2-2C97-0261-3BD0-CFEAAE435EB7}"/>
              </a:ext>
            </a:extLst>
          </p:cNvPr>
          <p:cNvSpPr>
            <a:spLocks noGrp="1"/>
          </p:cNvSpPr>
          <p:nvPr>
            <p:ph idx="1"/>
          </p:nvPr>
        </p:nvSpPr>
        <p:spPr>
          <a:xfrm>
            <a:off x="684212" y="1302590"/>
            <a:ext cx="8534400" cy="4456342"/>
          </a:xfrm>
        </p:spPr>
        <p:txBody>
          <a:bodyPr>
            <a:normAutofit/>
          </a:bodyPr>
          <a:lstStyle/>
          <a:p>
            <a:r>
              <a:rPr lang="en-US" sz="1600" dirty="0"/>
              <a:t>This Project has taught me many skills. I can now confidently analyze data and get meaningful information with Python, R and MySQL.</a:t>
            </a:r>
          </a:p>
          <a:p>
            <a:r>
              <a:rPr lang="en-US" sz="1600" dirty="0"/>
              <a:t>Data cleaning and preprocessing steps are extremely important as they are the base of the project, so all the conclusions depend upon their reliability.</a:t>
            </a:r>
          </a:p>
          <a:p>
            <a:r>
              <a:rPr lang="en-US" sz="1600" dirty="0"/>
              <a:t>Apart from these, Ive learnt how to find out important features in a dataset which can answer many questions.</a:t>
            </a:r>
          </a:p>
          <a:p>
            <a:r>
              <a:rPr lang="en-US" sz="1600" dirty="0"/>
              <a:t>Visualization is extremely useful as it can give us a good idea about the huge dataset in just one picture. Tables and manipulations are good but what a picture can explain is unmatched.</a:t>
            </a:r>
          </a:p>
          <a:p>
            <a:r>
              <a:rPr lang="en-US" sz="1600" dirty="0"/>
              <a:t>Patterns can be identified easily and thus we can expect similar behavior in certain areas. This identification can lead to answering many questions and is the baseline of Analysis.</a:t>
            </a:r>
          </a:p>
        </p:txBody>
      </p:sp>
      <p:pic>
        <p:nvPicPr>
          <p:cNvPr id="7" name="Audio 6">
            <a:hlinkClick r:id="" action="ppaction://media"/>
            <a:extLst>
              <a:ext uri="{FF2B5EF4-FFF2-40B4-BE49-F238E27FC236}">
                <a16:creationId xmlns:a16="http://schemas.microsoft.com/office/drawing/2014/main" id="{02D52EB5-A4D0-625F-848B-7ACD2D3B9C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39319105"/>
      </p:ext>
    </p:extLst>
  </p:cSld>
  <p:clrMapOvr>
    <a:masterClrMapping/>
  </p:clrMapOvr>
  <mc:AlternateContent xmlns:mc="http://schemas.openxmlformats.org/markup-compatibility/2006">
    <mc:Choice xmlns:p14="http://schemas.microsoft.com/office/powerpoint/2010/main" Requires="p14">
      <p:transition spd="slow" p14:dur="2000" advTm="98636"/>
    </mc:Choice>
    <mc:Fallback>
      <p:transition spd="slow" advTm="98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95231-CC3A-266B-F37F-0068BA395F4B}"/>
              </a:ext>
            </a:extLst>
          </p:cNvPr>
          <p:cNvSpPr>
            <a:spLocks noGrp="1"/>
          </p:cNvSpPr>
          <p:nvPr>
            <p:ph type="title"/>
          </p:nvPr>
        </p:nvSpPr>
        <p:spPr>
          <a:xfrm>
            <a:off x="684212" y="217258"/>
            <a:ext cx="8534400" cy="717910"/>
          </a:xfrm>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65A4827B-2D49-34E5-2782-BC0611ACED7F}"/>
              </a:ext>
            </a:extLst>
          </p:cNvPr>
          <p:cNvSpPr>
            <a:spLocks noGrp="1"/>
          </p:cNvSpPr>
          <p:nvPr>
            <p:ph idx="1"/>
          </p:nvPr>
        </p:nvSpPr>
        <p:spPr>
          <a:xfrm>
            <a:off x="684212" y="1138688"/>
            <a:ext cx="8534400" cy="4784146"/>
          </a:xfrm>
        </p:spPr>
        <p:txBody>
          <a:bodyPr>
            <a:normAutofit fontScale="92500" lnSpcReduction="20000"/>
          </a:bodyPr>
          <a:lstStyle/>
          <a:p>
            <a:pPr marL="342900" lvl="0" indent="-342900">
              <a:lnSpc>
                <a:spcPct val="107000"/>
              </a:lnSpc>
              <a:buFont typeface="Calibri" panose="020F0502020204030204" pitchFamily="34" charset="0"/>
              <a:buChar char="-"/>
            </a:pPr>
            <a:r>
              <a:rPr lang="en-IN" sz="1800" u="sng" dirty="0">
                <a:solidFill>
                  <a:srgbClr val="0563C1"/>
                </a:solidFill>
                <a:effectLst/>
                <a:latin typeface="Calibri" panose="020F0502020204030204" pitchFamily="34" charset="0"/>
                <a:ea typeface="Times New Roman" panose="02020603050405020304" pitchFamily="18" charset="0"/>
                <a:cs typeface="Times New Roman" panose="02020603050405020304" pitchFamily="18" charset="0"/>
                <a:hlinkClick r:id="rId4"/>
              </a:rPr>
              <a:t>Police Department Incident Reports: 2018 to Present | </a:t>
            </a:r>
            <a:r>
              <a:rPr lang="en-IN" sz="1800" u="sng" dirty="0" err="1">
                <a:solidFill>
                  <a:srgbClr val="0563C1"/>
                </a:solidFill>
                <a:effectLst/>
                <a:latin typeface="Calibri" panose="020F0502020204030204" pitchFamily="34" charset="0"/>
                <a:ea typeface="Times New Roman" panose="02020603050405020304" pitchFamily="18" charset="0"/>
                <a:cs typeface="Times New Roman" panose="02020603050405020304" pitchFamily="18" charset="0"/>
                <a:hlinkClick r:id="rId4"/>
              </a:rPr>
              <a:t>DataSF</a:t>
            </a:r>
            <a:r>
              <a:rPr lang="en-IN" sz="1800" u="sng" dirty="0">
                <a:solidFill>
                  <a:srgbClr val="0563C1"/>
                </a:solidFill>
                <a:effectLst/>
                <a:latin typeface="Calibri" panose="020F0502020204030204" pitchFamily="34" charset="0"/>
                <a:ea typeface="Times New Roman" panose="02020603050405020304" pitchFamily="18" charset="0"/>
                <a:cs typeface="Times New Roman" panose="02020603050405020304" pitchFamily="18" charset="0"/>
                <a:hlinkClick r:id="rId4"/>
              </a:rPr>
              <a:t> | City and County of San Francisco (sfgov.org)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https://wrlc-gm.primo.exlibrisgroup.com/permalink/01WRLC_GML/19u1omk/cdi_proquest_journals_2526965676</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https://wrlc-gm.primo.exlibrisgroup.com/permalink/01WRLC_GML/19u1omk/cdi_crossref_primary_10_1016_j_procs_2018_05_075</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rPr>
              <a:t>https://wrlc-gm.primo.exlibrisgroup.com/permalink/01WRLC_GML/19u1omk/cdi_proquest_journals_1771058740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8"/>
              </a:rPr>
              <a:t>https://library.gmu.edu/</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9"/>
              </a:rPr>
              <a:t>https://ohiostate.pressbooks.pub/engrtechcomm/chapter/strategies-for-conducting-research/</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0"/>
              </a:rPr>
              <a:t>https://dsc.gmu.edu/</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800"/>
              </a:spcAft>
              <a:buFont typeface="Calibri" panose="020F0502020204030204" pitchFamily="34" charset="0"/>
              <a:buChar char="-"/>
            </a:pPr>
            <a:r>
              <a:rPr lang="en-IN" sz="18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1"/>
              </a:rPr>
              <a:t>https://www3.nd.edu/~pkamat/pdf/graphs.pdf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7" name="Audio 6">
            <a:hlinkClick r:id="" action="ppaction://media"/>
            <a:extLst>
              <a:ext uri="{FF2B5EF4-FFF2-40B4-BE49-F238E27FC236}">
                <a16:creationId xmlns:a16="http://schemas.microsoft.com/office/drawing/2014/main" id="{1ADDA507-9940-F107-16A3-29AAA805423F}"/>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84297156"/>
      </p:ext>
    </p:extLst>
  </p:cSld>
  <p:clrMapOvr>
    <a:masterClrMapping/>
  </p:clrMapOvr>
  <mc:AlternateContent xmlns:mc="http://schemas.openxmlformats.org/markup-compatibility/2006">
    <mc:Choice xmlns:p14="http://schemas.microsoft.com/office/powerpoint/2010/main" Requires="p14">
      <p:transition spd="slow" p14:dur="2000" advTm="4365"/>
    </mc:Choice>
    <mc:Fallback>
      <p:transition spd="slow" advTm="4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186</TotalTime>
  <Words>1027</Words>
  <Application>Microsoft Office PowerPoint</Application>
  <PresentationFormat>Widescreen</PresentationFormat>
  <Paragraphs>55</Paragraphs>
  <Slides>9</Slides>
  <Notes>2</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Century Gothic</vt:lpstr>
      <vt:lpstr>Wingdings 3</vt:lpstr>
      <vt:lpstr>Slice</vt:lpstr>
      <vt:lpstr>Final Project </vt:lpstr>
      <vt:lpstr>Introduction</vt:lpstr>
      <vt:lpstr>Research Questions</vt:lpstr>
      <vt:lpstr>methods</vt:lpstr>
      <vt:lpstr>Graphs and Plots</vt:lpstr>
      <vt:lpstr>Graphs and plots</vt:lpstr>
      <vt:lpstr>Result</vt:lpstr>
      <vt:lpstr>Learning</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dc:title>
  <dc:creator>Satyam Singh</dc:creator>
  <cp:lastModifiedBy>Satyam Singh</cp:lastModifiedBy>
  <cp:revision>1</cp:revision>
  <dcterms:created xsi:type="dcterms:W3CDTF">2022-12-12T07:10:34Z</dcterms:created>
  <dcterms:modified xsi:type="dcterms:W3CDTF">2022-12-12T10:16:50Z</dcterms:modified>
</cp:coreProperties>
</file>

<file path=docProps/thumbnail.jpeg>
</file>